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9"/>
    <p:sldId id="257" r:id="rId20"/>
    <p:sldId id="258" r:id="rId21"/>
    <p:sldId id="259" r:id="rId22"/>
    <p:sldId id="260" r:id="rId23"/>
    <p:sldId id="261" r:id="rId24"/>
    <p:sldId id="262" r:id="rId25"/>
    <p:sldId id="263" r:id="rId26"/>
    <p:sldId id="264" r:id="rId27"/>
    <p:sldId id="265" r:id="rId2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ontserrat Semi-Bold" charset="1" panose="00000700000000000000"/>
      <p:regular r:id="rId10"/>
    </p:embeddedFont>
    <p:embeddedFont>
      <p:font typeface="Montserrat Semi-Bold Bold" charset="1" panose="00000800000000000000"/>
      <p:regular r:id="rId11"/>
    </p:embeddedFont>
    <p:embeddedFont>
      <p:font typeface="Montserrat Semi-Bold Italics" charset="1" panose="00000700000000000000"/>
      <p:regular r:id="rId12"/>
    </p:embeddedFont>
    <p:embeddedFont>
      <p:font typeface="Montserrat Semi-Bold Bold Italics" charset="1" panose="00000800000000000000"/>
      <p:regular r:id="rId13"/>
    </p:embeddedFont>
    <p:embeddedFont>
      <p:font typeface="Montserrat" charset="1" panose="00000500000000000000"/>
      <p:regular r:id="rId14"/>
    </p:embeddedFont>
    <p:embeddedFont>
      <p:font typeface="Montserrat Bold" charset="1" panose="00000600000000000000"/>
      <p:regular r:id="rId15"/>
    </p:embeddedFont>
    <p:embeddedFont>
      <p:font typeface="Montserrat Italics" charset="1" panose="00000500000000000000"/>
      <p:regular r:id="rId16"/>
    </p:embeddedFont>
    <p:embeddedFont>
      <p:font typeface="Montserrat Bold Italics" charset="1" panose="00000600000000000000"/>
      <p:regular r:id="rId17"/>
    </p:embeddedFont>
    <p:embeddedFont>
      <p:font typeface="Neue Machina UltraBold" charset="1" panose="000009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slides/slide1.xml" Type="http://schemas.openxmlformats.org/officeDocument/2006/relationships/slide"/><Relationship Id="rId2" Target="presProps.xml" Type="http://schemas.openxmlformats.org/officeDocument/2006/relationships/presProps"/><Relationship Id="rId20" Target="slides/slide2.xml" Type="http://schemas.openxmlformats.org/officeDocument/2006/relationships/slide"/><Relationship Id="rId21" Target="slides/slide3.xml" Type="http://schemas.openxmlformats.org/officeDocument/2006/relationships/slide"/><Relationship Id="rId22" Target="slides/slide4.xml" Type="http://schemas.openxmlformats.org/officeDocument/2006/relationships/slide"/><Relationship Id="rId23" Target="slides/slide5.xml" Type="http://schemas.openxmlformats.org/officeDocument/2006/relationships/slide"/><Relationship Id="rId24" Target="slides/slide6.xml" Type="http://schemas.openxmlformats.org/officeDocument/2006/relationships/slide"/><Relationship Id="rId25" Target="slides/slide7.xml" Type="http://schemas.openxmlformats.org/officeDocument/2006/relationships/slide"/><Relationship Id="rId26" Target="slides/slide8.xml" Type="http://schemas.openxmlformats.org/officeDocument/2006/relationships/slide"/><Relationship Id="rId27" Target="slides/slide9.xml" Type="http://schemas.openxmlformats.org/officeDocument/2006/relationships/slide"/><Relationship Id="rId28" Target="slides/slide10.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4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1.png" Type="http://schemas.openxmlformats.org/officeDocument/2006/relationships/image"/><Relationship Id="rId9" Target="../media/image1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4.png" Type="http://schemas.openxmlformats.org/officeDocument/2006/relationships/image"/><Relationship Id="rId9" Target="../media/image15.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6.jpeg" Type="http://schemas.openxmlformats.org/officeDocument/2006/relationships/image"/><Relationship Id="rId7" Target="../media/image17.png" Type="http://schemas.openxmlformats.org/officeDocument/2006/relationships/image"/><Relationship Id="rId8" Target="../media/image1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18.png" Type="http://schemas.openxmlformats.org/officeDocument/2006/relationships/image"/><Relationship Id="rId8" Target="../media/image19.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7.png" Type="http://schemas.openxmlformats.org/officeDocument/2006/relationships/image"/><Relationship Id="rId12" Target="../media/image28.svg" Type="http://schemas.openxmlformats.org/officeDocument/2006/relationships/image"/><Relationship Id="rId13" Target="../media/image29.png" Type="http://schemas.openxmlformats.org/officeDocument/2006/relationships/image"/><Relationship Id="rId14" Target="../media/image30.svg" Type="http://schemas.openxmlformats.org/officeDocument/2006/relationships/image"/><Relationship Id="rId15" Target="../media/image31.png" Type="http://schemas.openxmlformats.org/officeDocument/2006/relationships/image"/><Relationship Id="rId16" Target="../media/image32.svg" Type="http://schemas.openxmlformats.org/officeDocument/2006/relationships/image"/><Relationship Id="rId17" Target="../media/image17.png" Type="http://schemas.openxmlformats.org/officeDocument/2006/relationships/image"/><Relationship Id="rId18" Target="../media/image1.png" Type="http://schemas.openxmlformats.org/officeDocument/2006/relationships/image"/><Relationship Id="rId19" Target="../media/image2.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3.png" Type="http://schemas.openxmlformats.org/officeDocument/2006/relationships/image"/><Relationship Id="rId7" Target="../media/image1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svg" Type="http://schemas.openxmlformats.org/officeDocument/2006/relationships/image"/><Relationship Id="rId12" Target="../media/image42.png" Type="http://schemas.openxmlformats.org/officeDocument/2006/relationships/image"/><Relationship Id="rId13" Target="../media/image43.svg" Type="http://schemas.openxmlformats.org/officeDocument/2006/relationships/image"/><Relationship Id="rId14" Target="../media/image44.png" Type="http://schemas.openxmlformats.org/officeDocument/2006/relationships/image"/><Relationship Id="rId15" Target="../media/image45.svg" Type="http://schemas.openxmlformats.org/officeDocument/2006/relationships/image"/><Relationship Id="rId16" Target="../media/image46.png" Type="http://schemas.openxmlformats.org/officeDocument/2006/relationships/image"/><Relationship Id="rId17" Target="../media/image47.svg" Type="http://schemas.openxmlformats.org/officeDocument/2006/relationships/image"/><Relationship Id="rId2" Target="../media/image34.png" Type="http://schemas.openxmlformats.org/officeDocument/2006/relationships/image"/><Relationship Id="rId3" Target="../media/image35.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875567" y="-4926720"/>
            <a:ext cx="9808535" cy="9808535"/>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271731" y="6544095"/>
            <a:ext cx="6009009" cy="6009009"/>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8100000">
            <a:off x="11884038" y="6896830"/>
            <a:ext cx="8209501" cy="6060105"/>
          </a:xfrm>
          <a:prstGeom prst="rect">
            <a:avLst/>
          </a:prstGeom>
        </p:spPr>
      </p:pic>
      <p:pic>
        <p:nvPicPr>
          <p:cNvPr name="Picture 5" id="5"/>
          <p:cNvPicPr>
            <a:picLocks noChangeAspect="true"/>
          </p:cNvPicPr>
          <p:nvPr/>
        </p:nvPicPr>
        <p:blipFill>
          <a:blip r:embed="rId8"/>
          <a:srcRect l="0" t="0" r="0" b="0"/>
          <a:stretch>
            <a:fillRect/>
          </a:stretch>
        </p:blipFill>
        <p:spPr>
          <a:xfrm flipH="false" flipV="false" rot="-1393429">
            <a:off x="12271558" y="6401948"/>
            <a:ext cx="4723918" cy="2308815"/>
          </a:xfrm>
          <a:prstGeom prst="rect">
            <a:avLst/>
          </a:prstGeom>
        </p:spPr>
      </p:pic>
      <p:pic>
        <p:nvPicPr>
          <p:cNvPr name="Picture 6" id="6"/>
          <p:cNvPicPr>
            <a:picLocks noChangeAspect="true"/>
          </p:cNvPicPr>
          <p:nvPr/>
        </p:nvPicPr>
        <p:blipFill>
          <a:blip r:embed="rId9"/>
          <a:srcRect l="0" t="35884" r="0" b="35884"/>
          <a:stretch>
            <a:fillRect/>
          </a:stretch>
        </p:blipFill>
        <p:spPr>
          <a:xfrm flipH="false" flipV="false" rot="0">
            <a:off x="5932967" y="5943223"/>
            <a:ext cx="6306346" cy="600872"/>
          </a:xfrm>
          <a:prstGeom prst="rect">
            <a:avLst/>
          </a:prstGeom>
        </p:spPr>
      </p:pic>
      <p:pic>
        <p:nvPicPr>
          <p:cNvPr name="Picture 7" id="7"/>
          <p:cNvPicPr>
            <a:picLocks noChangeAspect="true"/>
          </p:cNvPicPr>
          <p:nvPr/>
        </p:nvPicPr>
        <p:blipFill>
          <a:blip r:embed="rId10"/>
          <a:srcRect l="0" t="0" r="0" b="0"/>
          <a:stretch>
            <a:fillRect/>
          </a:stretch>
        </p:blipFill>
        <p:spPr>
          <a:xfrm flipH="false" flipV="false" rot="0">
            <a:off x="1732774" y="2271889"/>
            <a:ext cx="3597907" cy="3671334"/>
          </a:xfrm>
          <a:prstGeom prst="rect">
            <a:avLst/>
          </a:prstGeom>
        </p:spPr>
      </p:pic>
      <p:pic>
        <p:nvPicPr>
          <p:cNvPr name="Picture 8" id="8"/>
          <p:cNvPicPr>
            <a:picLocks noChangeAspect="true"/>
          </p:cNvPicPr>
          <p:nvPr/>
        </p:nvPicPr>
        <p:blipFill>
          <a:blip r:embed="rId11"/>
          <a:srcRect l="0" t="0" r="0" b="0"/>
          <a:stretch>
            <a:fillRect/>
          </a:stretch>
        </p:blipFill>
        <p:spPr>
          <a:xfrm flipH="false" flipV="false" rot="3042606">
            <a:off x="-947227" y="8169399"/>
            <a:ext cx="4602247" cy="3514966"/>
          </a:xfrm>
          <a:prstGeom prst="rect">
            <a:avLst/>
          </a:prstGeom>
        </p:spPr>
      </p:pic>
      <p:sp>
        <p:nvSpPr>
          <p:cNvPr name="TextBox 9" id="9"/>
          <p:cNvSpPr txBox="true"/>
          <p:nvPr/>
        </p:nvSpPr>
        <p:spPr>
          <a:xfrm rot="0">
            <a:off x="2419979" y="4134227"/>
            <a:ext cx="13448042" cy="1809013"/>
          </a:xfrm>
          <a:prstGeom prst="rect">
            <a:avLst/>
          </a:prstGeom>
        </p:spPr>
        <p:txBody>
          <a:bodyPr anchor="t" rtlCol="false" tIns="0" lIns="0" bIns="0" rIns="0">
            <a:spAutoFit/>
          </a:bodyPr>
          <a:lstStyle/>
          <a:p>
            <a:pPr algn="ctr">
              <a:lnSpc>
                <a:spcPts val="14740"/>
              </a:lnSpc>
            </a:pPr>
            <a:r>
              <a:rPr lang="en-US" sz="10529">
                <a:solidFill>
                  <a:srgbClr val="FFFFFF"/>
                </a:solidFill>
                <a:latin typeface="Neue Machina UltraBold"/>
              </a:rPr>
              <a:t>AI Sonnets</a:t>
            </a:r>
          </a:p>
        </p:txBody>
      </p:sp>
      <p:sp>
        <p:nvSpPr>
          <p:cNvPr name="TextBox 10" id="10"/>
          <p:cNvSpPr txBox="true"/>
          <p:nvPr/>
        </p:nvSpPr>
        <p:spPr>
          <a:xfrm rot="0">
            <a:off x="6427970" y="6000283"/>
            <a:ext cx="5316340" cy="439127"/>
          </a:xfrm>
          <a:prstGeom prst="rect">
            <a:avLst/>
          </a:prstGeom>
        </p:spPr>
        <p:txBody>
          <a:bodyPr anchor="t" rtlCol="false" tIns="0" lIns="0" bIns="0" rIns="0">
            <a:spAutoFit/>
          </a:bodyPr>
          <a:lstStyle/>
          <a:p>
            <a:pPr algn="ctr">
              <a:lnSpc>
                <a:spcPts val="3621"/>
              </a:lnSpc>
            </a:pPr>
            <a:r>
              <a:rPr lang="en-US" sz="2586">
                <a:solidFill>
                  <a:srgbClr val="010101"/>
                </a:solidFill>
                <a:latin typeface="Montserrat Bold"/>
              </a:rPr>
              <a:t>Getting the golden era back</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354044" y="1024236"/>
            <a:ext cx="6896632" cy="6896632"/>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831439" y="3191290"/>
            <a:ext cx="8086060" cy="8086060"/>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5400000">
            <a:off x="11928816" y="449266"/>
            <a:ext cx="12718369" cy="9388469"/>
          </a:xfrm>
          <a:prstGeom prst="rect">
            <a:avLst/>
          </a:prstGeom>
        </p:spPr>
      </p:pic>
      <p:pic>
        <p:nvPicPr>
          <p:cNvPr name="Picture 5" id="5"/>
          <p:cNvPicPr>
            <a:picLocks noChangeAspect="true"/>
          </p:cNvPicPr>
          <p:nvPr/>
        </p:nvPicPr>
        <p:blipFill>
          <a:blip r:embed="rId8"/>
          <a:srcRect l="0" t="0" r="0" b="0"/>
          <a:stretch>
            <a:fillRect/>
          </a:stretch>
        </p:blipFill>
        <p:spPr>
          <a:xfrm flipH="false" flipV="false" rot="0">
            <a:off x="-1823539" y="2903539"/>
            <a:ext cx="5366128" cy="5017329"/>
          </a:xfrm>
          <a:prstGeom prst="rect">
            <a:avLst/>
          </a:prstGeom>
        </p:spPr>
      </p:pic>
      <p:sp>
        <p:nvSpPr>
          <p:cNvPr name="TextBox 6" id="6"/>
          <p:cNvSpPr txBox="true"/>
          <p:nvPr/>
        </p:nvSpPr>
        <p:spPr>
          <a:xfrm rot="0">
            <a:off x="5259165" y="4200702"/>
            <a:ext cx="8148349" cy="1685570"/>
          </a:xfrm>
          <a:prstGeom prst="rect">
            <a:avLst/>
          </a:prstGeom>
        </p:spPr>
        <p:txBody>
          <a:bodyPr anchor="t" rtlCol="false" tIns="0" lIns="0" bIns="0" rIns="0">
            <a:spAutoFit/>
          </a:bodyPr>
          <a:lstStyle/>
          <a:p>
            <a:pPr>
              <a:lnSpc>
                <a:spcPts val="13667"/>
              </a:lnSpc>
            </a:pPr>
            <a:r>
              <a:rPr lang="en-US" sz="9762">
                <a:solidFill>
                  <a:srgbClr val="FFFFFF"/>
                </a:solidFill>
                <a:latin typeface="Neue Machina Ultra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875567" y="-5108501"/>
            <a:ext cx="9808535" cy="9808535"/>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823539" y="6243970"/>
            <a:ext cx="8086060" cy="8086060"/>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5400000">
            <a:off x="9029493" y="1664950"/>
            <a:ext cx="12718369" cy="9388469"/>
          </a:xfrm>
          <a:prstGeom prst="rect">
            <a:avLst/>
          </a:prstGeom>
        </p:spPr>
      </p:pic>
      <p:pic>
        <p:nvPicPr>
          <p:cNvPr name="Picture 5" id="5"/>
          <p:cNvPicPr>
            <a:picLocks noChangeAspect="true"/>
          </p:cNvPicPr>
          <p:nvPr/>
        </p:nvPicPr>
        <p:blipFill>
          <a:blip r:embed="rId8"/>
          <a:srcRect l="0" t="0" r="0" b="0"/>
          <a:stretch>
            <a:fillRect/>
          </a:stretch>
        </p:blipFill>
        <p:spPr>
          <a:xfrm flipH="false" flipV="false" rot="0">
            <a:off x="533898" y="2346313"/>
            <a:ext cx="2292647" cy="2635226"/>
          </a:xfrm>
          <a:prstGeom prst="rect">
            <a:avLst/>
          </a:prstGeom>
        </p:spPr>
      </p:pic>
      <p:pic>
        <p:nvPicPr>
          <p:cNvPr name="Picture 6" id="6"/>
          <p:cNvPicPr>
            <a:picLocks noChangeAspect="true"/>
          </p:cNvPicPr>
          <p:nvPr/>
        </p:nvPicPr>
        <p:blipFill>
          <a:blip r:embed="rId9"/>
          <a:srcRect l="0" t="0" r="0" b="0"/>
          <a:stretch>
            <a:fillRect/>
          </a:stretch>
        </p:blipFill>
        <p:spPr>
          <a:xfrm flipH="false" flipV="false" rot="1953174">
            <a:off x="-59279" y="8766770"/>
            <a:ext cx="5153321" cy="3040459"/>
          </a:xfrm>
          <a:prstGeom prst="rect">
            <a:avLst/>
          </a:prstGeom>
        </p:spPr>
      </p:pic>
      <p:pic>
        <p:nvPicPr>
          <p:cNvPr name="Picture 7" id="7"/>
          <p:cNvPicPr>
            <a:picLocks noChangeAspect="true"/>
          </p:cNvPicPr>
          <p:nvPr/>
        </p:nvPicPr>
        <p:blipFill>
          <a:blip r:embed="rId10"/>
          <a:srcRect l="0" t="0" r="0" b="0"/>
          <a:stretch>
            <a:fillRect/>
          </a:stretch>
        </p:blipFill>
        <p:spPr>
          <a:xfrm flipH="false" flipV="false" rot="0">
            <a:off x="12726913" y="1664932"/>
            <a:ext cx="6888896" cy="7185289"/>
          </a:xfrm>
          <a:prstGeom prst="rect">
            <a:avLst/>
          </a:prstGeom>
        </p:spPr>
      </p:pic>
      <p:sp>
        <p:nvSpPr>
          <p:cNvPr name="TextBox 8" id="8"/>
          <p:cNvSpPr txBox="true"/>
          <p:nvPr/>
        </p:nvSpPr>
        <p:spPr>
          <a:xfrm rot="0">
            <a:off x="3186266" y="3454376"/>
            <a:ext cx="10837236" cy="1809013"/>
          </a:xfrm>
          <a:prstGeom prst="rect">
            <a:avLst/>
          </a:prstGeom>
        </p:spPr>
        <p:txBody>
          <a:bodyPr anchor="t" rtlCol="false" tIns="0" lIns="0" bIns="0" rIns="0">
            <a:spAutoFit/>
          </a:bodyPr>
          <a:lstStyle/>
          <a:p>
            <a:pPr>
              <a:lnSpc>
                <a:spcPts val="14740"/>
              </a:lnSpc>
            </a:pPr>
            <a:r>
              <a:rPr lang="en-US" sz="10529">
                <a:solidFill>
                  <a:srgbClr val="FFFFFF"/>
                </a:solidFill>
                <a:latin typeface="Neue Machina UltraBold"/>
              </a:rPr>
              <a:t>GAN</a:t>
            </a:r>
          </a:p>
        </p:txBody>
      </p:sp>
      <p:sp>
        <p:nvSpPr>
          <p:cNvPr name="TextBox 9" id="9"/>
          <p:cNvSpPr txBox="true"/>
          <p:nvPr/>
        </p:nvSpPr>
        <p:spPr>
          <a:xfrm rot="0">
            <a:off x="3186266" y="5496900"/>
            <a:ext cx="9352067" cy="1817378"/>
          </a:xfrm>
          <a:prstGeom prst="rect">
            <a:avLst/>
          </a:prstGeom>
        </p:spPr>
        <p:txBody>
          <a:bodyPr anchor="t" rtlCol="false" tIns="0" lIns="0" bIns="0" rIns="0">
            <a:spAutoFit/>
          </a:bodyPr>
          <a:lstStyle/>
          <a:p>
            <a:pPr>
              <a:lnSpc>
                <a:spcPts val="3621"/>
              </a:lnSpc>
            </a:pPr>
            <a:r>
              <a:rPr lang="en-US" sz="2586">
                <a:solidFill>
                  <a:srgbClr val="FFFFFF"/>
                </a:solidFill>
                <a:latin typeface="Montserrat"/>
              </a:rPr>
              <a:t>A Generative Adversarial Network (GAN) is a machine learning (ML) model in which two neural networks compete with each other by using deep learning methods to become more accurate in their predictions.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833134">
            <a:off x="-234626" y="7511228"/>
            <a:ext cx="8732717" cy="6446333"/>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686091" y="-3553501"/>
            <a:ext cx="7966832" cy="7966832"/>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12719" r="38317" b="0"/>
          <a:stretch>
            <a:fillRect/>
          </a:stretch>
        </p:blipFill>
        <p:spPr>
          <a:xfrm flipH="false" flipV="false" rot="0">
            <a:off x="13500499" y="-175159"/>
            <a:ext cx="7517602" cy="10637319"/>
          </a:xfrm>
          <a:prstGeom prst="rect">
            <a:avLst/>
          </a:prstGeom>
        </p:spPr>
      </p:pic>
      <p:pic>
        <p:nvPicPr>
          <p:cNvPr name="Picture 5" id="5"/>
          <p:cNvPicPr>
            <a:picLocks noChangeAspect="true"/>
          </p:cNvPicPr>
          <p:nvPr/>
        </p:nvPicPr>
        <p:blipFill>
          <a:blip r:embed="rId8"/>
          <a:srcRect l="0" t="0" r="0" b="0"/>
          <a:stretch>
            <a:fillRect/>
          </a:stretch>
        </p:blipFill>
        <p:spPr>
          <a:xfrm flipH="false" flipV="false" rot="0">
            <a:off x="12802533" y="429915"/>
            <a:ext cx="3874294" cy="2862135"/>
          </a:xfrm>
          <a:prstGeom prst="rect">
            <a:avLst/>
          </a:prstGeom>
        </p:spPr>
      </p:pic>
      <p:pic>
        <p:nvPicPr>
          <p:cNvPr name="Picture 6" id="6"/>
          <p:cNvPicPr>
            <a:picLocks noChangeAspect="true"/>
          </p:cNvPicPr>
          <p:nvPr/>
        </p:nvPicPr>
        <p:blipFill>
          <a:blip r:embed="rId9"/>
          <a:srcRect l="0" t="0" r="0" b="0"/>
          <a:stretch>
            <a:fillRect/>
          </a:stretch>
        </p:blipFill>
        <p:spPr>
          <a:xfrm flipH="false" flipV="false" rot="0">
            <a:off x="-2925861" y="7046518"/>
            <a:ext cx="8959061" cy="6831284"/>
          </a:xfrm>
          <a:prstGeom prst="rect">
            <a:avLst/>
          </a:prstGeom>
        </p:spPr>
      </p:pic>
      <p:sp>
        <p:nvSpPr>
          <p:cNvPr name="TextBox 7" id="7"/>
          <p:cNvSpPr txBox="true"/>
          <p:nvPr/>
        </p:nvSpPr>
        <p:spPr>
          <a:xfrm rot="0">
            <a:off x="2913124" y="3470517"/>
            <a:ext cx="12461751" cy="1685603"/>
          </a:xfrm>
          <a:prstGeom prst="rect">
            <a:avLst/>
          </a:prstGeom>
        </p:spPr>
        <p:txBody>
          <a:bodyPr anchor="t" rtlCol="false" tIns="0" lIns="0" bIns="0" rIns="0">
            <a:spAutoFit/>
          </a:bodyPr>
          <a:lstStyle/>
          <a:p>
            <a:pPr algn="ctr">
              <a:lnSpc>
                <a:spcPts val="13667"/>
              </a:lnSpc>
            </a:pPr>
            <a:r>
              <a:rPr lang="en-US" sz="9762">
                <a:solidFill>
                  <a:srgbClr val="FFFFFF"/>
                </a:solidFill>
                <a:latin typeface="Neue Machina UltraBold"/>
              </a:rPr>
              <a:t>About the Project</a:t>
            </a:r>
          </a:p>
        </p:txBody>
      </p:sp>
      <p:sp>
        <p:nvSpPr>
          <p:cNvPr name="TextBox 8" id="8"/>
          <p:cNvSpPr txBox="true"/>
          <p:nvPr/>
        </p:nvSpPr>
        <p:spPr>
          <a:xfrm rot="0">
            <a:off x="5280741" y="5347776"/>
            <a:ext cx="7726517" cy="1517059"/>
          </a:xfrm>
          <a:prstGeom prst="rect">
            <a:avLst/>
          </a:prstGeom>
        </p:spPr>
        <p:txBody>
          <a:bodyPr anchor="t" rtlCol="false" tIns="0" lIns="0" bIns="0" rIns="0">
            <a:spAutoFit/>
          </a:bodyPr>
          <a:lstStyle/>
          <a:p>
            <a:pPr algn="ctr">
              <a:lnSpc>
                <a:spcPts val="4057"/>
              </a:lnSpc>
            </a:pPr>
            <a:r>
              <a:rPr lang="en-US" sz="2898">
                <a:solidFill>
                  <a:srgbClr val="FFFFFF"/>
                </a:solidFill>
                <a:latin typeface="Montserrat"/>
              </a:rPr>
              <a:t>Using Generative Adversarial Network to create a promising generator that would generate Shakesphere-like Sonnets.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875567" y="-4926720"/>
            <a:ext cx="9808535" cy="9808535"/>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271731" y="6544095"/>
            <a:ext cx="6009009" cy="6009009"/>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8100000">
            <a:off x="-3433716" y="-765950"/>
            <a:ext cx="10332980" cy="7627618"/>
          </a:xfrm>
          <a:prstGeom prst="rect">
            <a:avLst/>
          </a:prstGeom>
        </p:spPr>
      </p:pic>
      <p:pic>
        <p:nvPicPr>
          <p:cNvPr name="Picture 5" id="5"/>
          <p:cNvPicPr>
            <a:picLocks noChangeAspect="true"/>
          </p:cNvPicPr>
          <p:nvPr/>
        </p:nvPicPr>
        <p:blipFill>
          <a:blip r:embed="rId8"/>
          <a:srcRect l="0" t="0" r="0" b="0"/>
          <a:stretch>
            <a:fillRect/>
          </a:stretch>
        </p:blipFill>
        <p:spPr>
          <a:xfrm flipH="false" flipV="false" rot="0">
            <a:off x="811316" y="867045"/>
            <a:ext cx="3597907" cy="3671334"/>
          </a:xfrm>
          <a:prstGeom prst="rect">
            <a:avLst/>
          </a:prstGeom>
        </p:spPr>
      </p:pic>
      <p:pic>
        <p:nvPicPr>
          <p:cNvPr name="Picture 6" id="6"/>
          <p:cNvPicPr>
            <a:picLocks noChangeAspect="true"/>
          </p:cNvPicPr>
          <p:nvPr/>
        </p:nvPicPr>
        <p:blipFill>
          <a:blip r:embed="rId9"/>
          <a:srcRect l="0" t="0" r="0" b="0"/>
          <a:stretch>
            <a:fillRect/>
          </a:stretch>
        </p:blipFill>
        <p:spPr>
          <a:xfrm flipH="false" flipV="false" rot="3042606">
            <a:off x="-947227" y="8169399"/>
            <a:ext cx="4602247" cy="3514966"/>
          </a:xfrm>
          <a:prstGeom prst="rect">
            <a:avLst/>
          </a:prstGeom>
        </p:spPr>
      </p:pic>
      <p:sp>
        <p:nvSpPr>
          <p:cNvPr name="TextBox 7" id="7"/>
          <p:cNvSpPr txBox="true"/>
          <p:nvPr/>
        </p:nvSpPr>
        <p:spPr>
          <a:xfrm rot="0">
            <a:off x="5485156" y="838200"/>
            <a:ext cx="11774144" cy="1590875"/>
          </a:xfrm>
          <a:prstGeom prst="rect">
            <a:avLst/>
          </a:prstGeom>
        </p:spPr>
        <p:txBody>
          <a:bodyPr anchor="t" rtlCol="false" tIns="0" lIns="0" bIns="0" rIns="0">
            <a:spAutoFit/>
          </a:bodyPr>
          <a:lstStyle/>
          <a:p>
            <a:pPr algn="ctr">
              <a:lnSpc>
                <a:spcPts val="12905"/>
              </a:lnSpc>
            </a:pPr>
            <a:r>
              <a:rPr lang="en-US" sz="9218">
                <a:solidFill>
                  <a:srgbClr val="FFFFFF"/>
                </a:solidFill>
                <a:latin typeface="Neue Machina UltraBold"/>
              </a:rPr>
              <a:t>What is a sonnet?</a:t>
            </a:r>
          </a:p>
        </p:txBody>
      </p:sp>
      <p:sp>
        <p:nvSpPr>
          <p:cNvPr name="TextBox 8" id="8"/>
          <p:cNvSpPr txBox="true"/>
          <p:nvPr/>
        </p:nvSpPr>
        <p:spPr>
          <a:xfrm rot="0">
            <a:off x="5485156" y="3000233"/>
            <a:ext cx="12216184" cy="6660559"/>
          </a:xfrm>
          <a:prstGeom prst="rect">
            <a:avLst/>
          </a:prstGeom>
        </p:spPr>
        <p:txBody>
          <a:bodyPr anchor="t" rtlCol="false" tIns="0" lIns="0" bIns="0" rIns="0">
            <a:spAutoFit/>
          </a:bodyPr>
          <a:lstStyle/>
          <a:p>
            <a:pPr marL="625740" indent="-312870" lvl="1">
              <a:lnSpc>
                <a:spcPts val="4057"/>
              </a:lnSpc>
              <a:buFont typeface="Arial"/>
              <a:buChar char="•"/>
            </a:pPr>
            <a:r>
              <a:rPr lang="en-US" sz="2898">
                <a:solidFill>
                  <a:srgbClr val="FFFFFF"/>
                </a:solidFill>
                <a:latin typeface="Montserrat"/>
              </a:rPr>
              <a:t>A sonnet typically consists of 14 lines, with each line containing 10 syllables, and a specific pattern of rhyme.</a:t>
            </a:r>
          </a:p>
          <a:p>
            <a:pPr>
              <a:lnSpc>
                <a:spcPts val="4057"/>
              </a:lnSpc>
            </a:pPr>
          </a:p>
          <a:p>
            <a:pPr marL="625740" indent="-312870" lvl="1">
              <a:lnSpc>
                <a:spcPts val="4057"/>
              </a:lnSpc>
              <a:buFont typeface="Arial"/>
              <a:buChar char="•"/>
            </a:pPr>
            <a:r>
              <a:rPr lang="en-US" sz="2898">
                <a:solidFill>
                  <a:srgbClr val="FFFFFF"/>
                </a:solidFill>
                <a:latin typeface="Montserrat"/>
              </a:rPr>
              <a:t>Shakespeare's 154 sonnets are important English poetry, with Sonnet 18 - 'Shall I Compare Thee to a Summer's Day?' - recognized as a highly romantic poem by many critics.</a:t>
            </a:r>
          </a:p>
          <a:p>
            <a:pPr>
              <a:lnSpc>
                <a:spcPts val="4057"/>
              </a:lnSpc>
            </a:pPr>
          </a:p>
          <a:p>
            <a:pPr marL="625740" indent="-312870" lvl="1">
              <a:lnSpc>
                <a:spcPts val="4057"/>
              </a:lnSpc>
              <a:buFont typeface="Arial"/>
              <a:buChar char="•"/>
            </a:pPr>
            <a:r>
              <a:rPr lang="en-US" sz="2898">
                <a:solidFill>
                  <a:srgbClr val="FFFFFF"/>
                </a:solidFill>
                <a:latin typeface="Montserrat"/>
              </a:rPr>
              <a:t>The 154 sonnets in Shakespeare's collection are standalone poems that interconnect to tell a love story. The poet expresses adoration for a young man, then turns his affections to a woman. These characters are used to break down the sonnets for analysis.</a:t>
            </a:r>
          </a:p>
          <a:p>
            <a:pPr algn="ctr">
              <a:lnSpc>
                <a:spcPts val="4057"/>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168384" y="-2084520"/>
            <a:ext cx="8831880" cy="883188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961" t="0" r="38317" b="0"/>
          <a:stretch>
            <a:fillRect/>
          </a:stretch>
        </p:blipFill>
        <p:spPr>
          <a:xfrm flipH="false" flipV="false" rot="0">
            <a:off x="13008264" y="99307"/>
            <a:ext cx="6511191" cy="11280306"/>
          </a:xfrm>
          <a:prstGeom prst="rect">
            <a:avLst/>
          </a:prstGeom>
        </p:spPr>
      </p:pic>
      <p:grpSp>
        <p:nvGrpSpPr>
          <p:cNvPr name="Group 4" id="4"/>
          <p:cNvGrpSpPr/>
          <p:nvPr/>
        </p:nvGrpSpPr>
        <p:grpSpPr>
          <a:xfrm rot="0">
            <a:off x="1941393" y="2797072"/>
            <a:ext cx="4290504" cy="6461228"/>
            <a:chOff x="0" y="0"/>
            <a:chExt cx="1565187" cy="2357074"/>
          </a:xfrm>
        </p:grpSpPr>
        <p:sp>
          <p:nvSpPr>
            <p:cNvPr name="Freeform 5" id="5"/>
            <p:cNvSpPr/>
            <p:nvPr/>
          </p:nvSpPr>
          <p:spPr>
            <a:xfrm flipH="false" flipV="false">
              <a:off x="0" y="0"/>
              <a:ext cx="1565187" cy="2357074"/>
            </a:xfrm>
            <a:custGeom>
              <a:avLst/>
              <a:gdLst/>
              <a:ahLst/>
              <a:cxnLst/>
              <a:rect r="r" b="b" t="t" l="l"/>
              <a:pathLst>
                <a:path h="2357074" w="1565187">
                  <a:moveTo>
                    <a:pt x="1440727" y="2357074"/>
                  </a:moveTo>
                  <a:lnTo>
                    <a:pt x="124460" y="2357074"/>
                  </a:lnTo>
                  <a:cubicBezTo>
                    <a:pt x="55880" y="2357074"/>
                    <a:pt x="0" y="2301194"/>
                    <a:pt x="0" y="2232614"/>
                  </a:cubicBezTo>
                  <a:lnTo>
                    <a:pt x="0" y="124460"/>
                  </a:lnTo>
                  <a:cubicBezTo>
                    <a:pt x="0" y="55880"/>
                    <a:pt x="55880" y="0"/>
                    <a:pt x="124460" y="0"/>
                  </a:cubicBezTo>
                  <a:lnTo>
                    <a:pt x="1440727" y="0"/>
                  </a:lnTo>
                  <a:cubicBezTo>
                    <a:pt x="1509307" y="0"/>
                    <a:pt x="1565187" y="55880"/>
                    <a:pt x="1565187" y="124460"/>
                  </a:cubicBezTo>
                  <a:lnTo>
                    <a:pt x="1565187" y="2232614"/>
                  </a:lnTo>
                  <a:cubicBezTo>
                    <a:pt x="1565187" y="2301194"/>
                    <a:pt x="1509307" y="2357074"/>
                    <a:pt x="1440727" y="2357074"/>
                  </a:cubicBezTo>
                  <a:close/>
                </a:path>
              </a:pathLst>
            </a:custGeom>
            <a:solidFill>
              <a:srgbClr val="2D2F30">
                <a:alpha val="30980"/>
              </a:srgbClr>
            </a:solidFill>
          </p:spPr>
        </p:sp>
      </p:grpSp>
      <p:grpSp>
        <p:nvGrpSpPr>
          <p:cNvPr name="Group 6" id="6"/>
          <p:cNvGrpSpPr>
            <a:grpSpLocks noChangeAspect="true"/>
          </p:cNvGrpSpPr>
          <p:nvPr/>
        </p:nvGrpSpPr>
        <p:grpSpPr>
          <a:xfrm rot="0">
            <a:off x="7304911" y="3516978"/>
            <a:ext cx="3678177" cy="3678177"/>
            <a:chOff x="0" y="0"/>
            <a:chExt cx="6350000" cy="6350000"/>
          </a:xfrm>
        </p:grpSpPr>
        <p:sp>
          <p:nvSpPr>
            <p:cNvPr name="Freeform 7" id="7"/>
            <p:cNvSpPr/>
            <p:nvPr/>
          </p:nvSpPr>
          <p:spPr>
            <a:xfrm flipH="false" flipV="false">
              <a:off x="0" y="0"/>
              <a:ext cx="6350000" cy="6350000"/>
            </a:xfrm>
            <a:custGeom>
              <a:avLst/>
              <a:gdLst/>
              <a:ahLst/>
              <a:cxnLst/>
              <a:rect r="r" b="b" t="t" l="l"/>
              <a:pathLst>
                <a:path h="6350000" w="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6"/>
              <a:stretch>
                <a:fillRect l="0" r="0" t="0" b="0"/>
              </a:stretch>
            </a:blipFill>
          </p:spPr>
        </p:sp>
        <p:sp>
          <p:nvSpPr>
            <p:cNvPr name="Freeform 8" id="8"/>
            <p:cNvSpPr/>
            <p:nvPr/>
          </p:nvSpPr>
          <p:spPr>
            <a:xfrm flipH="false" flipV="false">
              <a:off x="0" y="0"/>
              <a:ext cx="6350000" cy="6350000"/>
            </a:xfrm>
            <a:custGeom>
              <a:avLst/>
              <a:gdLst/>
              <a:ahLst/>
              <a:cxnLst/>
              <a:rect r="r" b="b" t="t" l="l"/>
              <a:pathLst>
                <a:path h="6350000" w="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2CA0E2"/>
            </a:solidFill>
          </p:spPr>
        </p:sp>
      </p:grpSp>
      <p:grpSp>
        <p:nvGrpSpPr>
          <p:cNvPr name="Group 9" id="9"/>
          <p:cNvGrpSpPr/>
          <p:nvPr/>
        </p:nvGrpSpPr>
        <p:grpSpPr>
          <a:xfrm rot="0">
            <a:off x="12056104" y="2797072"/>
            <a:ext cx="4290504" cy="6461228"/>
            <a:chOff x="0" y="0"/>
            <a:chExt cx="1565187" cy="2357074"/>
          </a:xfrm>
        </p:grpSpPr>
        <p:sp>
          <p:nvSpPr>
            <p:cNvPr name="Freeform 10" id="10"/>
            <p:cNvSpPr/>
            <p:nvPr/>
          </p:nvSpPr>
          <p:spPr>
            <a:xfrm flipH="false" flipV="false">
              <a:off x="0" y="0"/>
              <a:ext cx="1565187" cy="2357074"/>
            </a:xfrm>
            <a:custGeom>
              <a:avLst/>
              <a:gdLst/>
              <a:ahLst/>
              <a:cxnLst/>
              <a:rect r="r" b="b" t="t" l="l"/>
              <a:pathLst>
                <a:path h="2357074" w="1565187">
                  <a:moveTo>
                    <a:pt x="1440727" y="2357074"/>
                  </a:moveTo>
                  <a:lnTo>
                    <a:pt x="124460" y="2357074"/>
                  </a:lnTo>
                  <a:cubicBezTo>
                    <a:pt x="55880" y="2357074"/>
                    <a:pt x="0" y="2301194"/>
                    <a:pt x="0" y="2232614"/>
                  </a:cubicBezTo>
                  <a:lnTo>
                    <a:pt x="0" y="124460"/>
                  </a:lnTo>
                  <a:cubicBezTo>
                    <a:pt x="0" y="55880"/>
                    <a:pt x="55880" y="0"/>
                    <a:pt x="124460" y="0"/>
                  </a:cubicBezTo>
                  <a:lnTo>
                    <a:pt x="1440727" y="0"/>
                  </a:lnTo>
                  <a:cubicBezTo>
                    <a:pt x="1509307" y="0"/>
                    <a:pt x="1565187" y="55880"/>
                    <a:pt x="1565187" y="124460"/>
                  </a:cubicBezTo>
                  <a:lnTo>
                    <a:pt x="1565187" y="2232614"/>
                  </a:lnTo>
                  <a:cubicBezTo>
                    <a:pt x="1565187" y="2301194"/>
                    <a:pt x="1509307" y="2357074"/>
                    <a:pt x="1440727" y="2357074"/>
                  </a:cubicBezTo>
                  <a:close/>
                </a:path>
              </a:pathLst>
            </a:custGeom>
            <a:solidFill>
              <a:srgbClr val="2D2F30">
                <a:alpha val="30980"/>
              </a:srgbClr>
            </a:solidFill>
          </p:spPr>
        </p:sp>
      </p:grpSp>
      <p:pic>
        <p:nvPicPr>
          <p:cNvPr name="Picture 11" id="11"/>
          <p:cNvPicPr>
            <a:picLocks noChangeAspect="true"/>
          </p:cNvPicPr>
          <p:nvPr/>
        </p:nvPicPr>
        <p:blipFill>
          <a:blip r:embed="rId7"/>
          <a:srcRect l="0" t="0" r="0" b="0"/>
          <a:stretch>
            <a:fillRect/>
          </a:stretch>
        </p:blipFill>
        <p:spPr>
          <a:xfrm flipH="false" flipV="false" rot="4238979">
            <a:off x="-345749" y="-2366999"/>
            <a:ext cx="3493701" cy="5774713"/>
          </a:xfrm>
          <a:prstGeom prst="rect">
            <a:avLst/>
          </a:prstGeom>
        </p:spPr>
      </p:pic>
      <p:pic>
        <p:nvPicPr>
          <p:cNvPr name="Picture 12" id="12"/>
          <p:cNvPicPr>
            <a:picLocks noChangeAspect="true"/>
          </p:cNvPicPr>
          <p:nvPr/>
        </p:nvPicPr>
        <p:blipFill>
          <a:blip r:embed="rId8"/>
          <a:srcRect l="0" t="0" r="0" b="0"/>
          <a:stretch>
            <a:fillRect/>
          </a:stretch>
        </p:blipFill>
        <p:spPr>
          <a:xfrm flipH="false" flipV="false" rot="-3223036">
            <a:off x="15631061" y="3684321"/>
            <a:ext cx="6022673" cy="3553377"/>
          </a:xfrm>
          <a:prstGeom prst="rect">
            <a:avLst/>
          </a:prstGeom>
        </p:spPr>
      </p:pic>
      <p:sp>
        <p:nvSpPr>
          <p:cNvPr name="TextBox 13" id="13"/>
          <p:cNvSpPr txBox="true"/>
          <p:nvPr/>
        </p:nvSpPr>
        <p:spPr>
          <a:xfrm rot="0">
            <a:off x="5584449" y="591298"/>
            <a:ext cx="7119102" cy="1685570"/>
          </a:xfrm>
          <a:prstGeom prst="rect">
            <a:avLst/>
          </a:prstGeom>
        </p:spPr>
        <p:txBody>
          <a:bodyPr anchor="t" rtlCol="false" tIns="0" lIns="0" bIns="0" rIns="0">
            <a:spAutoFit/>
          </a:bodyPr>
          <a:lstStyle/>
          <a:p>
            <a:pPr algn="ctr">
              <a:lnSpc>
                <a:spcPts val="13667"/>
              </a:lnSpc>
            </a:pPr>
            <a:r>
              <a:rPr lang="en-US" sz="9762">
                <a:solidFill>
                  <a:srgbClr val="FFFFFF"/>
                </a:solidFill>
                <a:latin typeface="Neue Machina UltraBold"/>
              </a:rPr>
              <a:t>Team</a:t>
            </a:r>
          </a:p>
        </p:txBody>
      </p:sp>
      <p:sp>
        <p:nvSpPr>
          <p:cNvPr name="TextBox 14" id="14"/>
          <p:cNvSpPr txBox="true"/>
          <p:nvPr/>
        </p:nvSpPr>
        <p:spPr>
          <a:xfrm rot="0">
            <a:off x="7346691" y="7255025"/>
            <a:ext cx="3594618" cy="438152"/>
          </a:xfrm>
          <a:prstGeom prst="rect">
            <a:avLst/>
          </a:prstGeom>
        </p:spPr>
        <p:txBody>
          <a:bodyPr anchor="t" rtlCol="false" tIns="0" lIns="0" bIns="0" rIns="0">
            <a:spAutoFit/>
          </a:bodyPr>
          <a:lstStyle/>
          <a:p>
            <a:pPr algn="ctr">
              <a:lnSpc>
                <a:spcPts val="3674"/>
              </a:lnSpc>
            </a:pPr>
            <a:r>
              <a:rPr lang="en-US" sz="2624">
                <a:solidFill>
                  <a:srgbClr val="FFFFFF"/>
                </a:solidFill>
                <a:latin typeface="Montserrat Semi-Bold Bold"/>
              </a:rPr>
              <a:t>Rithuraj Nambiar</a:t>
            </a:r>
          </a:p>
        </p:txBody>
      </p:sp>
      <p:sp>
        <p:nvSpPr>
          <p:cNvPr name="TextBox 15" id="15"/>
          <p:cNvSpPr txBox="true"/>
          <p:nvPr/>
        </p:nvSpPr>
        <p:spPr>
          <a:xfrm rot="0">
            <a:off x="7917177" y="7655028"/>
            <a:ext cx="2453646" cy="306915"/>
          </a:xfrm>
          <a:prstGeom prst="rect">
            <a:avLst/>
          </a:prstGeom>
        </p:spPr>
        <p:txBody>
          <a:bodyPr anchor="t" rtlCol="false" tIns="0" lIns="0" bIns="0" rIns="0">
            <a:spAutoFit/>
          </a:bodyPr>
          <a:lstStyle/>
          <a:p>
            <a:pPr algn="ctr">
              <a:lnSpc>
                <a:spcPts val="2508"/>
              </a:lnSpc>
            </a:pPr>
            <a:r>
              <a:rPr lang="en-US" sz="1791">
                <a:solidFill>
                  <a:srgbClr val="FFFFFF"/>
                </a:solidFill>
                <a:latin typeface="Montserrat Bold"/>
              </a:rPr>
              <a:t>Developer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487719" y="-2942560"/>
            <a:ext cx="8996085" cy="8996085"/>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714326" y="6543974"/>
            <a:ext cx="5428652" cy="5428652"/>
          </a:xfrm>
          <a:prstGeom prst="rect">
            <a:avLst/>
          </a:prstGeom>
        </p:spPr>
      </p:pic>
      <p:grpSp>
        <p:nvGrpSpPr>
          <p:cNvPr name="Group 4" id="4"/>
          <p:cNvGrpSpPr/>
          <p:nvPr/>
        </p:nvGrpSpPr>
        <p:grpSpPr>
          <a:xfrm rot="0">
            <a:off x="1028700" y="3342394"/>
            <a:ext cx="4290504" cy="4970298"/>
            <a:chOff x="0" y="0"/>
            <a:chExt cx="1565187" cy="1813178"/>
          </a:xfrm>
        </p:grpSpPr>
        <p:sp>
          <p:nvSpPr>
            <p:cNvPr name="Freeform 5" id="5"/>
            <p:cNvSpPr/>
            <p:nvPr/>
          </p:nvSpPr>
          <p:spPr>
            <a:xfrm flipH="false" flipV="false">
              <a:off x="0" y="0"/>
              <a:ext cx="1565187" cy="1813178"/>
            </a:xfrm>
            <a:custGeom>
              <a:avLst/>
              <a:gdLst/>
              <a:ahLst/>
              <a:cxnLst/>
              <a:rect r="r" b="b" t="t" l="l"/>
              <a:pathLst>
                <a:path h="1813178" w="1565187">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7" y="55880"/>
                    <a:pt x="1565187" y="124460"/>
                  </a:cubicBezTo>
                  <a:lnTo>
                    <a:pt x="1565187" y="1688718"/>
                  </a:lnTo>
                  <a:cubicBezTo>
                    <a:pt x="1565187" y="1757298"/>
                    <a:pt x="1509307" y="1813178"/>
                    <a:pt x="1440727" y="1813178"/>
                  </a:cubicBezTo>
                  <a:close/>
                </a:path>
              </a:pathLst>
            </a:custGeom>
            <a:solidFill>
              <a:srgbClr val="2D2F30">
                <a:alpha val="30980"/>
              </a:srgbClr>
            </a:solidFill>
          </p:spPr>
        </p:sp>
      </p:grpSp>
      <p:sp>
        <p:nvSpPr>
          <p:cNvPr name="AutoShape 6" id="6"/>
          <p:cNvSpPr/>
          <p:nvPr/>
        </p:nvSpPr>
        <p:spPr>
          <a:xfrm rot="-5400000">
            <a:off x="3930071" y="5631302"/>
            <a:ext cx="3774193" cy="0"/>
          </a:xfrm>
          <a:prstGeom prst="line">
            <a:avLst/>
          </a:prstGeom>
          <a:ln cap="flat" w="19050">
            <a:solidFill>
              <a:srgbClr val="FFFFFF"/>
            </a:solidFill>
            <a:prstDash val="solid"/>
            <a:headEnd type="none" len="sm" w="sm"/>
            <a:tailEnd type="none" len="sm" w="sm"/>
          </a:ln>
        </p:spPr>
      </p:sp>
      <p:grpSp>
        <p:nvGrpSpPr>
          <p:cNvPr name="Group 7" id="7"/>
          <p:cNvGrpSpPr/>
          <p:nvPr/>
        </p:nvGrpSpPr>
        <p:grpSpPr>
          <a:xfrm rot="0">
            <a:off x="6225828" y="3342394"/>
            <a:ext cx="4290504" cy="4970298"/>
            <a:chOff x="0" y="0"/>
            <a:chExt cx="1565187" cy="1813178"/>
          </a:xfrm>
        </p:grpSpPr>
        <p:sp>
          <p:nvSpPr>
            <p:cNvPr name="Freeform 8" id="8"/>
            <p:cNvSpPr/>
            <p:nvPr/>
          </p:nvSpPr>
          <p:spPr>
            <a:xfrm flipH="false" flipV="false">
              <a:off x="0" y="0"/>
              <a:ext cx="1565187" cy="1813178"/>
            </a:xfrm>
            <a:custGeom>
              <a:avLst/>
              <a:gdLst/>
              <a:ahLst/>
              <a:cxnLst/>
              <a:rect r="r" b="b" t="t" l="l"/>
              <a:pathLst>
                <a:path h="1813178" w="1565187">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7" y="55880"/>
                    <a:pt x="1565187" y="124460"/>
                  </a:cubicBezTo>
                  <a:lnTo>
                    <a:pt x="1565187" y="1688718"/>
                  </a:lnTo>
                  <a:cubicBezTo>
                    <a:pt x="1565187" y="1757298"/>
                    <a:pt x="1509307" y="1813178"/>
                    <a:pt x="1440727" y="1813178"/>
                  </a:cubicBezTo>
                  <a:close/>
                </a:path>
              </a:pathLst>
            </a:custGeom>
            <a:solidFill>
              <a:srgbClr val="2D2F30">
                <a:alpha val="30980"/>
              </a:srgbClr>
            </a:solidFill>
          </p:spPr>
        </p:sp>
      </p:grpSp>
      <p:sp>
        <p:nvSpPr>
          <p:cNvPr name="AutoShape 9" id="9"/>
          <p:cNvSpPr/>
          <p:nvPr/>
        </p:nvSpPr>
        <p:spPr>
          <a:xfrm rot="-5400000">
            <a:off x="9191962" y="5631302"/>
            <a:ext cx="3774193" cy="0"/>
          </a:xfrm>
          <a:prstGeom prst="line">
            <a:avLst/>
          </a:prstGeom>
          <a:ln cap="flat" w="19050">
            <a:solidFill>
              <a:srgbClr val="FFFFFF"/>
            </a:solidFill>
            <a:prstDash val="solid"/>
            <a:headEnd type="none" len="sm" w="sm"/>
            <a:tailEnd type="none" len="sm" w="sm"/>
          </a:ln>
        </p:spPr>
      </p:sp>
      <p:pic>
        <p:nvPicPr>
          <p:cNvPr name="Picture 10" id="1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4925882" y="6874980"/>
            <a:ext cx="6095177" cy="6095177"/>
          </a:xfrm>
          <a:prstGeom prst="rect">
            <a:avLst/>
          </a:prstGeom>
        </p:spPr>
      </p:pic>
      <p:grpSp>
        <p:nvGrpSpPr>
          <p:cNvPr name="Group 11" id="11"/>
          <p:cNvGrpSpPr/>
          <p:nvPr/>
        </p:nvGrpSpPr>
        <p:grpSpPr>
          <a:xfrm rot="0">
            <a:off x="11487719" y="3342394"/>
            <a:ext cx="4290504" cy="4970298"/>
            <a:chOff x="0" y="0"/>
            <a:chExt cx="1565187" cy="1813178"/>
          </a:xfrm>
        </p:grpSpPr>
        <p:sp>
          <p:nvSpPr>
            <p:cNvPr name="Freeform 12" id="12"/>
            <p:cNvSpPr/>
            <p:nvPr/>
          </p:nvSpPr>
          <p:spPr>
            <a:xfrm flipH="false" flipV="false">
              <a:off x="0" y="0"/>
              <a:ext cx="1565187" cy="1813178"/>
            </a:xfrm>
            <a:custGeom>
              <a:avLst/>
              <a:gdLst/>
              <a:ahLst/>
              <a:cxnLst/>
              <a:rect r="r" b="b" t="t" l="l"/>
              <a:pathLst>
                <a:path h="1813178" w="1565187">
                  <a:moveTo>
                    <a:pt x="1440727" y="1813178"/>
                  </a:moveTo>
                  <a:lnTo>
                    <a:pt x="124460" y="1813178"/>
                  </a:lnTo>
                  <a:cubicBezTo>
                    <a:pt x="55880" y="1813178"/>
                    <a:pt x="0" y="1757298"/>
                    <a:pt x="0" y="1688718"/>
                  </a:cubicBezTo>
                  <a:lnTo>
                    <a:pt x="0" y="124460"/>
                  </a:lnTo>
                  <a:cubicBezTo>
                    <a:pt x="0" y="55880"/>
                    <a:pt x="55880" y="0"/>
                    <a:pt x="124460" y="0"/>
                  </a:cubicBezTo>
                  <a:lnTo>
                    <a:pt x="1440727" y="0"/>
                  </a:lnTo>
                  <a:cubicBezTo>
                    <a:pt x="1509307" y="0"/>
                    <a:pt x="1565187" y="55880"/>
                    <a:pt x="1565187" y="124460"/>
                  </a:cubicBezTo>
                  <a:lnTo>
                    <a:pt x="1565187" y="1688718"/>
                  </a:lnTo>
                  <a:cubicBezTo>
                    <a:pt x="1565187" y="1757298"/>
                    <a:pt x="1509307" y="1813178"/>
                    <a:pt x="1440727" y="1813178"/>
                  </a:cubicBezTo>
                  <a:close/>
                </a:path>
              </a:pathLst>
            </a:custGeom>
            <a:solidFill>
              <a:srgbClr val="2D2F30">
                <a:alpha val="30980"/>
              </a:srgbClr>
            </a:solidFill>
          </p:spPr>
        </p:sp>
      </p:grpSp>
      <p:pic>
        <p:nvPicPr>
          <p:cNvPr name="Picture 13" id="13"/>
          <p:cNvPicPr>
            <a:picLocks noChangeAspect="true"/>
          </p:cNvPicPr>
          <p:nvPr/>
        </p:nvPicPr>
        <p:blipFill>
          <a:blip r:embed="rId6"/>
          <a:srcRect l="0" t="0" r="5349" b="0"/>
          <a:stretch>
            <a:fillRect/>
          </a:stretch>
        </p:blipFill>
        <p:spPr>
          <a:xfrm flipH="false" flipV="false" rot="-320654">
            <a:off x="15023685" y="2224"/>
            <a:ext cx="4471230" cy="2308815"/>
          </a:xfrm>
          <a:prstGeom prst="rect">
            <a:avLst/>
          </a:prstGeom>
        </p:spPr>
      </p:pic>
      <p:pic>
        <p:nvPicPr>
          <p:cNvPr name="Picture 14" id="14"/>
          <p:cNvPicPr>
            <a:picLocks noChangeAspect="true"/>
          </p:cNvPicPr>
          <p:nvPr/>
        </p:nvPicPr>
        <p:blipFill>
          <a:blip r:embed="rId7"/>
          <a:srcRect l="0" t="0" r="0" b="0"/>
          <a:stretch>
            <a:fillRect/>
          </a:stretch>
        </p:blipFill>
        <p:spPr>
          <a:xfrm flipH="false" flipV="false" rot="4661459">
            <a:off x="-860948" y="8286627"/>
            <a:ext cx="2778658" cy="2285446"/>
          </a:xfrm>
          <a:prstGeom prst="rect">
            <a:avLst/>
          </a:prstGeom>
        </p:spPr>
      </p:pic>
      <p:pic>
        <p:nvPicPr>
          <p:cNvPr name="Picture 15" id="15"/>
          <p:cNvPicPr>
            <a:picLocks noChangeAspect="true"/>
          </p:cNvPicPr>
          <p:nvPr/>
        </p:nvPicPr>
        <p:blipFill>
          <a:blip r:embed="rId8"/>
          <a:srcRect l="0" t="0" r="0" b="0"/>
          <a:stretch>
            <a:fillRect/>
          </a:stretch>
        </p:blipFill>
        <p:spPr>
          <a:xfrm flipH="false" flipV="false" rot="0">
            <a:off x="15778223" y="6543974"/>
            <a:ext cx="7210834" cy="5994006"/>
          </a:xfrm>
          <a:prstGeom prst="rect">
            <a:avLst/>
          </a:prstGeom>
        </p:spPr>
      </p:pic>
      <p:sp>
        <p:nvSpPr>
          <p:cNvPr name="TextBox 16" id="16"/>
          <p:cNvSpPr txBox="true"/>
          <p:nvPr/>
        </p:nvSpPr>
        <p:spPr>
          <a:xfrm rot="0">
            <a:off x="1028700" y="857250"/>
            <a:ext cx="12604271" cy="1423342"/>
          </a:xfrm>
          <a:prstGeom prst="rect">
            <a:avLst/>
          </a:prstGeom>
        </p:spPr>
        <p:txBody>
          <a:bodyPr anchor="t" rtlCol="false" tIns="0" lIns="0" bIns="0" rIns="0">
            <a:spAutoFit/>
          </a:bodyPr>
          <a:lstStyle/>
          <a:p>
            <a:pPr>
              <a:lnSpc>
                <a:spcPts val="11517"/>
              </a:lnSpc>
            </a:pPr>
            <a:r>
              <a:rPr lang="en-US" sz="8226">
                <a:solidFill>
                  <a:srgbClr val="FFFFFF"/>
                </a:solidFill>
                <a:latin typeface="Neue Machina UltraBold"/>
              </a:rPr>
              <a:t>Importance of Poetry</a:t>
            </a:r>
          </a:p>
        </p:txBody>
      </p:sp>
      <p:sp>
        <p:nvSpPr>
          <p:cNvPr name="TextBox 17" id="17"/>
          <p:cNvSpPr txBox="true"/>
          <p:nvPr/>
        </p:nvSpPr>
        <p:spPr>
          <a:xfrm rot="0">
            <a:off x="1370371" y="3464085"/>
            <a:ext cx="4229942" cy="1347310"/>
          </a:xfrm>
          <a:prstGeom prst="rect">
            <a:avLst/>
          </a:prstGeom>
        </p:spPr>
        <p:txBody>
          <a:bodyPr anchor="t" rtlCol="false" tIns="0" lIns="0" bIns="0" rIns="0">
            <a:spAutoFit/>
          </a:bodyPr>
          <a:lstStyle/>
          <a:p>
            <a:pPr>
              <a:lnSpc>
                <a:spcPts val="5401"/>
              </a:lnSpc>
            </a:pPr>
            <a:r>
              <a:rPr lang="en-US" sz="3858">
                <a:solidFill>
                  <a:srgbClr val="FFFFFF"/>
                </a:solidFill>
                <a:latin typeface="Neue Machina UltraBold"/>
              </a:rPr>
              <a:t>Emotional Expression</a:t>
            </a:r>
          </a:p>
        </p:txBody>
      </p:sp>
      <p:sp>
        <p:nvSpPr>
          <p:cNvPr name="TextBox 18" id="18"/>
          <p:cNvSpPr txBox="true"/>
          <p:nvPr/>
        </p:nvSpPr>
        <p:spPr>
          <a:xfrm rot="0">
            <a:off x="1370371" y="5135245"/>
            <a:ext cx="4122946" cy="2092325"/>
          </a:xfrm>
          <a:prstGeom prst="rect">
            <a:avLst/>
          </a:prstGeom>
        </p:spPr>
        <p:txBody>
          <a:bodyPr anchor="t" rtlCol="false" tIns="0" lIns="0" bIns="0" rIns="0">
            <a:spAutoFit/>
          </a:bodyPr>
          <a:lstStyle/>
          <a:p>
            <a:pPr marL="431797" indent="-215899" lvl="1">
              <a:lnSpc>
                <a:spcPts val="2799"/>
              </a:lnSpc>
              <a:buFont typeface="Arial"/>
              <a:buChar char="•"/>
            </a:pPr>
            <a:r>
              <a:rPr lang="en-US" sz="1999">
                <a:solidFill>
                  <a:srgbClr val="FFFFFF"/>
                </a:solidFill>
                <a:latin typeface="Montserrat"/>
              </a:rPr>
              <a:t>Poetry can express emotions in a way that prose cannot. </a:t>
            </a:r>
          </a:p>
          <a:p>
            <a:pPr marL="431797" indent="-215899" lvl="1">
              <a:lnSpc>
                <a:spcPts val="2799"/>
              </a:lnSpc>
              <a:buFont typeface="Arial"/>
              <a:buChar char="•"/>
            </a:pPr>
            <a:r>
              <a:rPr lang="en-US" sz="1999">
                <a:solidFill>
                  <a:srgbClr val="FFFFFF"/>
                </a:solidFill>
                <a:latin typeface="Montserrat"/>
              </a:rPr>
              <a:t>Poetry can convey complex feelings and experiences that are difficult to articulate in other forms of writing.</a:t>
            </a:r>
          </a:p>
        </p:txBody>
      </p:sp>
      <p:sp>
        <p:nvSpPr>
          <p:cNvPr name="TextBox 19" id="19"/>
          <p:cNvSpPr txBox="true"/>
          <p:nvPr/>
        </p:nvSpPr>
        <p:spPr>
          <a:xfrm rot="0">
            <a:off x="6567500" y="3452114"/>
            <a:ext cx="3768902" cy="1359281"/>
          </a:xfrm>
          <a:prstGeom prst="rect">
            <a:avLst/>
          </a:prstGeom>
        </p:spPr>
        <p:txBody>
          <a:bodyPr anchor="t" rtlCol="false" tIns="0" lIns="0" bIns="0" rIns="0">
            <a:spAutoFit/>
          </a:bodyPr>
          <a:lstStyle/>
          <a:p>
            <a:pPr>
              <a:lnSpc>
                <a:spcPts val="5404"/>
              </a:lnSpc>
            </a:pPr>
            <a:r>
              <a:rPr lang="en-US" sz="3860">
                <a:solidFill>
                  <a:srgbClr val="FFFFFF"/>
                </a:solidFill>
                <a:latin typeface="Neue Machina UltraBold"/>
              </a:rPr>
              <a:t>Cultural significance</a:t>
            </a:r>
          </a:p>
        </p:txBody>
      </p:sp>
      <p:sp>
        <p:nvSpPr>
          <p:cNvPr name="TextBox 20" id="20"/>
          <p:cNvSpPr txBox="true"/>
          <p:nvPr/>
        </p:nvSpPr>
        <p:spPr>
          <a:xfrm rot="0">
            <a:off x="6567500" y="5105400"/>
            <a:ext cx="4187708" cy="2806700"/>
          </a:xfrm>
          <a:prstGeom prst="rect">
            <a:avLst/>
          </a:prstGeom>
        </p:spPr>
        <p:txBody>
          <a:bodyPr anchor="t" rtlCol="false" tIns="0" lIns="0" bIns="0" rIns="0">
            <a:spAutoFit/>
          </a:bodyPr>
          <a:lstStyle/>
          <a:p>
            <a:pPr marL="431801" indent="-215900" lvl="1">
              <a:lnSpc>
                <a:spcPts val="2800"/>
              </a:lnSpc>
              <a:buFont typeface="Arial"/>
              <a:buChar char="•"/>
            </a:pPr>
            <a:r>
              <a:rPr lang="en-US" sz="2000">
                <a:solidFill>
                  <a:srgbClr val="FFFFFF"/>
                </a:solidFill>
                <a:latin typeface="Montserrat"/>
              </a:rPr>
              <a:t>Poetry has played an important role in many cultures throughout history. </a:t>
            </a:r>
          </a:p>
          <a:p>
            <a:pPr marL="431801" indent="-215900" lvl="1">
              <a:lnSpc>
                <a:spcPts val="2800"/>
              </a:lnSpc>
              <a:buFont typeface="Arial"/>
              <a:buChar char="•"/>
            </a:pPr>
            <a:r>
              <a:rPr lang="en-US" sz="2000">
                <a:solidFill>
                  <a:srgbClr val="FFFFFF"/>
                </a:solidFill>
                <a:latin typeface="Montserrat"/>
              </a:rPr>
              <a:t>It has been used to preserve cultural traditions, to celebrate important events, and to express the values and beliefs of a community.</a:t>
            </a:r>
          </a:p>
        </p:txBody>
      </p:sp>
      <p:sp>
        <p:nvSpPr>
          <p:cNvPr name="TextBox 21" id="21"/>
          <p:cNvSpPr txBox="true"/>
          <p:nvPr/>
        </p:nvSpPr>
        <p:spPr>
          <a:xfrm rot="0">
            <a:off x="11488633" y="5125720"/>
            <a:ext cx="3979466" cy="3159125"/>
          </a:xfrm>
          <a:prstGeom prst="rect">
            <a:avLst/>
          </a:prstGeom>
        </p:spPr>
        <p:txBody>
          <a:bodyPr anchor="t" rtlCol="false" tIns="0" lIns="0" bIns="0" rIns="0">
            <a:spAutoFit/>
          </a:bodyPr>
          <a:lstStyle/>
          <a:p>
            <a:pPr marL="431801" indent="-215900" lvl="1">
              <a:lnSpc>
                <a:spcPts val="2800"/>
              </a:lnSpc>
              <a:buFont typeface="Arial"/>
              <a:buChar char="•"/>
            </a:pPr>
            <a:r>
              <a:rPr lang="en-US" sz="2000">
                <a:solidFill>
                  <a:srgbClr val="FFFFFF"/>
                </a:solidFill>
                <a:latin typeface="Montserrat"/>
              </a:rPr>
              <a:t>Poetry can provide insight into the past and help us understand the attitudes and values of people in other times and places. </a:t>
            </a:r>
          </a:p>
          <a:p>
            <a:pPr marL="431801" indent="-215900" lvl="1">
              <a:lnSpc>
                <a:spcPts val="2800"/>
              </a:lnSpc>
              <a:buFont typeface="Arial"/>
              <a:buChar char="•"/>
            </a:pPr>
            <a:r>
              <a:rPr lang="en-US" sz="2000">
                <a:solidFill>
                  <a:srgbClr val="FFFFFF"/>
                </a:solidFill>
                <a:latin typeface="Montserrat"/>
              </a:rPr>
              <a:t>Many poets have written about historical events and social issues, providing a window into the past.</a:t>
            </a:r>
          </a:p>
        </p:txBody>
      </p:sp>
      <p:sp>
        <p:nvSpPr>
          <p:cNvPr name="TextBox 22" id="22"/>
          <p:cNvSpPr txBox="true"/>
          <p:nvPr/>
        </p:nvSpPr>
        <p:spPr>
          <a:xfrm rot="0">
            <a:off x="11717233" y="3452114"/>
            <a:ext cx="3414281" cy="1359281"/>
          </a:xfrm>
          <a:prstGeom prst="rect">
            <a:avLst/>
          </a:prstGeom>
        </p:spPr>
        <p:txBody>
          <a:bodyPr anchor="t" rtlCol="false" tIns="0" lIns="0" bIns="0" rIns="0">
            <a:spAutoFit/>
          </a:bodyPr>
          <a:lstStyle/>
          <a:p>
            <a:pPr>
              <a:lnSpc>
                <a:spcPts val="5404"/>
              </a:lnSpc>
            </a:pPr>
            <a:r>
              <a:rPr lang="en-US" sz="3860">
                <a:solidFill>
                  <a:srgbClr val="FFFFFF"/>
                </a:solidFill>
                <a:latin typeface="Neue Machina UltraBold"/>
              </a:rPr>
              <a:t>Historical perspective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722377" y="5386171"/>
            <a:ext cx="7242652" cy="7242652"/>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3795167" y="-1637048"/>
            <a:ext cx="5382042" cy="5628279"/>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2563448" y="1058912"/>
            <a:ext cx="7692341" cy="12591630"/>
          </a:xfrm>
          <a:prstGeom prst="rect">
            <a:avLst/>
          </a:prstGeom>
        </p:spPr>
      </p:pic>
      <p:pic>
        <p:nvPicPr>
          <p:cNvPr name="Picture 5" id="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2090421" y="389504"/>
            <a:ext cx="7692341" cy="12591630"/>
          </a:xfrm>
          <a:prstGeom prst="rect">
            <a:avLst/>
          </a:prstGeom>
        </p:spPr>
      </p:pic>
      <p:pic>
        <p:nvPicPr>
          <p:cNvPr name="Picture 6" id="6"/>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3009519" y="2064824"/>
            <a:ext cx="382149" cy="655112"/>
          </a:xfrm>
          <a:prstGeom prst="rect">
            <a:avLst/>
          </a:prstGeom>
        </p:spPr>
      </p:pic>
      <p:pic>
        <p:nvPicPr>
          <p:cNvPr name="Picture 7" id="7"/>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13819186" y="1617207"/>
            <a:ext cx="612231" cy="777660"/>
          </a:xfrm>
          <a:prstGeom prst="rect">
            <a:avLst/>
          </a:prstGeom>
        </p:spPr>
      </p:pic>
      <p:pic>
        <p:nvPicPr>
          <p:cNvPr name="Picture 8" id="8"/>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true" flipV="true" rot="1838320">
            <a:off x="12180337" y="7316335"/>
            <a:ext cx="1988444" cy="1542990"/>
          </a:xfrm>
          <a:prstGeom prst="rect">
            <a:avLst/>
          </a:prstGeom>
        </p:spPr>
      </p:pic>
      <p:pic>
        <p:nvPicPr>
          <p:cNvPr name="Picture 9" id="9"/>
          <p:cNvPicPr>
            <a:picLocks noChangeAspect="true"/>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0" t="0" r="0" b="0"/>
          <a:stretch>
            <a:fillRect/>
          </a:stretch>
        </p:blipFill>
        <p:spPr>
          <a:xfrm flipH="false" flipV="false" rot="0">
            <a:off x="12679132" y="6216940"/>
            <a:ext cx="2892340" cy="120952"/>
          </a:xfrm>
          <a:prstGeom prst="rect">
            <a:avLst/>
          </a:prstGeom>
        </p:spPr>
      </p:pic>
      <p:sp>
        <p:nvSpPr>
          <p:cNvPr name="TextBox 10" id="10"/>
          <p:cNvSpPr txBox="true"/>
          <p:nvPr/>
        </p:nvSpPr>
        <p:spPr>
          <a:xfrm rot="0">
            <a:off x="10759335" y="3690657"/>
            <a:ext cx="6490440" cy="1831970"/>
          </a:xfrm>
          <a:prstGeom prst="rect">
            <a:avLst/>
          </a:prstGeom>
        </p:spPr>
        <p:txBody>
          <a:bodyPr anchor="t" rtlCol="false" tIns="0" lIns="0" bIns="0" rIns="0">
            <a:spAutoFit/>
          </a:bodyPr>
          <a:lstStyle/>
          <a:p>
            <a:pPr algn="ctr">
              <a:lnSpc>
                <a:spcPts val="6799"/>
              </a:lnSpc>
            </a:pPr>
            <a:r>
              <a:rPr lang="en-US" sz="8499" spc="84">
                <a:solidFill>
                  <a:srgbClr val="FFFFFF"/>
                </a:solidFill>
                <a:latin typeface="Neue Machina UltraBold"/>
              </a:rPr>
              <a:t>THE SOLUTION</a:t>
            </a:r>
          </a:p>
        </p:txBody>
      </p:sp>
      <p:sp>
        <p:nvSpPr>
          <p:cNvPr name="TextBox 11" id="11"/>
          <p:cNvSpPr txBox="true"/>
          <p:nvPr/>
        </p:nvSpPr>
        <p:spPr>
          <a:xfrm rot="0">
            <a:off x="3910419" y="1998956"/>
            <a:ext cx="5872343" cy="1181101"/>
          </a:xfrm>
          <a:prstGeom prst="rect">
            <a:avLst/>
          </a:prstGeom>
        </p:spPr>
        <p:txBody>
          <a:bodyPr anchor="t" rtlCol="false" tIns="0" lIns="0" bIns="0" rIns="0">
            <a:spAutoFit/>
          </a:bodyPr>
          <a:lstStyle/>
          <a:p>
            <a:pPr>
              <a:lnSpc>
                <a:spcPts val="4500"/>
              </a:lnSpc>
            </a:pPr>
            <a:r>
              <a:rPr lang="en-US" sz="4500" spc="45">
                <a:solidFill>
                  <a:srgbClr val="FFFFFF"/>
                </a:solidFill>
                <a:latin typeface="Neue Machina UltraBold"/>
              </a:rPr>
              <a:t>AI GENERATED POETRY</a:t>
            </a:r>
          </a:p>
        </p:txBody>
      </p:sp>
      <p:sp>
        <p:nvSpPr>
          <p:cNvPr name="TextBox 12" id="12"/>
          <p:cNvSpPr txBox="true"/>
          <p:nvPr/>
        </p:nvSpPr>
        <p:spPr>
          <a:xfrm rot="0">
            <a:off x="2683876" y="3454169"/>
            <a:ext cx="6460114" cy="7560433"/>
          </a:xfrm>
          <a:prstGeom prst="rect">
            <a:avLst/>
          </a:prstGeom>
        </p:spPr>
        <p:txBody>
          <a:bodyPr anchor="t" rtlCol="false" tIns="0" lIns="0" bIns="0" rIns="0">
            <a:spAutoFit/>
          </a:bodyPr>
          <a:lstStyle/>
          <a:p>
            <a:pPr algn="just" marL="546194" indent="-273097" lvl="1">
              <a:lnSpc>
                <a:spcPts val="2529"/>
              </a:lnSpc>
              <a:spcBef>
                <a:spcPct val="0"/>
              </a:spcBef>
              <a:buFont typeface="Arial"/>
              <a:buChar char="•"/>
            </a:pPr>
            <a:r>
              <a:rPr lang="en-US" sz="2529" spc="25">
                <a:solidFill>
                  <a:srgbClr val="FFFFFF"/>
                </a:solidFill>
                <a:latin typeface="Montserrat"/>
              </a:rPr>
              <a:t>T</a:t>
            </a:r>
            <a:r>
              <a:rPr lang="en-US" sz="2529" spc="25">
                <a:solidFill>
                  <a:srgbClr val="FFFFFF"/>
                </a:solidFill>
                <a:latin typeface="Montserrat"/>
              </a:rPr>
              <a:t>raining machine learning models on vast amounts of written texts to generate poems that imitate human-like language and style. </a:t>
            </a:r>
          </a:p>
          <a:p>
            <a:pPr algn="just" marL="546194" indent="-273097" lvl="1">
              <a:lnSpc>
                <a:spcPts val="2529"/>
              </a:lnSpc>
              <a:spcBef>
                <a:spcPct val="0"/>
              </a:spcBef>
              <a:buFont typeface="Arial"/>
              <a:buChar char="•"/>
            </a:pPr>
            <a:r>
              <a:rPr lang="en-US" sz="2529" spc="25">
                <a:solidFill>
                  <a:srgbClr val="FFFFFF"/>
                </a:solidFill>
                <a:latin typeface="Montserrat"/>
              </a:rPr>
              <a:t>These models use complex algorithms to analyze and understand the patterns and structures of language, allowing them to generate unique and creative pieces of poetry that are often indistinguishable from human-written ones. </a:t>
            </a:r>
          </a:p>
          <a:p>
            <a:pPr algn="just" marL="546194" indent="-273097" lvl="1">
              <a:lnSpc>
                <a:spcPts val="2529"/>
              </a:lnSpc>
              <a:spcBef>
                <a:spcPct val="0"/>
              </a:spcBef>
              <a:buFont typeface="Arial"/>
              <a:buChar char="•"/>
            </a:pPr>
            <a:r>
              <a:rPr lang="en-US" sz="2529" spc="25">
                <a:solidFill>
                  <a:srgbClr val="FFFFFF"/>
                </a:solidFill>
                <a:latin typeface="Montserrat"/>
              </a:rPr>
              <a:t>AI-generated poetry has various potential applications, including creative writing, marketing, and entertainment. </a:t>
            </a:r>
          </a:p>
          <a:p>
            <a:pPr algn="just" marL="546194" indent="-273097" lvl="1">
              <a:lnSpc>
                <a:spcPts val="2529"/>
              </a:lnSpc>
              <a:spcBef>
                <a:spcPct val="0"/>
              </a:spcBef>
              <a:buFont typeface="Arial"/>
              <a:buChar char="•"/>
            </a:pPr>
            <a:r>
              <a:rPr lang="en-US" sz="2529" spc="25">
                <a:solidFill>
                  <a:srgbClr val="FFFFFF"/>
                </a:solidFill>
                <a:latin typeface="Montserrat"/>
              </a:rPr>
              <a:t>Additionally, it offers a new and exciting way to explore the boundaries of artificial intelligence and its ability to replicate human creativity.</a:t>
            </a:r>
          </a:p>
          <a:p>
            <a:pPr algn="ctr">
              <a:lnSpc>
                <a:spcPts val="2529"/>
              </a:lnSpc>
              <a:spcBef>
                <a:spcPct val="0"/>
              </a:spcBef>
            </a:pPr>
          </a:p>
          <a:p>
            <a:pPr algn="ctr">
              <a:lnSpc>
                <a:spcPts val="2529"/>
              </a:lnSpc>
              <a:spcBef>
                <a:spcPct val="0"/>
              </a:spcBef>
            </a:pPr>
          </a:p>
          <a:p>
            <a:pPr algn="ctr">
              <a:lnSpc>
                <a:spcPts val="2529"/>
              </a:lnSpc>
              <a:spcBef>
                <a:spcPct val="0"/>
              </a:spcBef>
            </a:pPr>
          </a:p>
        </p:txBody>
      </p:sp>
      <p:pic>
        <p:nvPicPr>
          <p:cNvPr name="Picture 13" id="13"/>
          <p:cNvPicPr>
            <a:picLocks noChangeAspect="true"/>
          </p:cNvPicPr>
          <p:nvPr/>
        </p:nvPicPr>
        <p:blipFill>
          <a:blip r:embed="rId17"/>
          <a:srcRect l="0" t="0" r="0" b="0"/>
          <a:stretch>
            <a:fillRect/>
          </a:stretch>
        </p:blipFill>
        <p:spPr>
          <a:xfrm flipH="false" flipV="false" rot="4238979">
            <a:off x="15987624" y="-1919526"/>
            <a:ext cx="3493701" cy="5774713"/>
          </a:xfrm>
          <a:prstGeom prst="rect">
            <a:avLst/>
          </a:prstGeom>
        </p:spPr>
      </p:pic>
      <p:pic>
        <p:nvPicPr>
          <p:cNvPr name="Picture 14" id="14"/>
          <p:cNvPicPr>
            <a:picLocks noChangeAspect="true"/>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0" t="0" r="0" b="0"/>
          <a:stretch>
            <a:fillRect/>
          </a:stretch>
        </p:blipFill>
        <p:spPr>
          <a:xfrm flipH="false" flipV="false" rot="0">
            <a:off x="14431417" y="3954838"/>
            <a:ext cx="8996085" cy="8996085"/>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579496" y="0"/>
            <a:ext cx="8996085" cy="8996085"/>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957505" y="-1991669"/>
            <a:ext cx="7242652" cy="7242652"/>
          </a:xfrm>
          <a:prstGeom prst="rect">
            <a:avLst/>
          </a:prstGeom>
        </p:spPr>
      </p:pic>
      <p:pic>
        <p:nvPicPr>
          <p:cNvPr name="Picture 4" id="4"/>
          <p:cNvPicPr>
            <a:picLocks noChangeAspect="true"/>
          </p:cNvPicPr>
          <p:nvPr/>
        </p:nvPicPr>
        <p:blipFill>
          <a:blip r:embed="rId6"/>
          <a:srcRect l="0" t="0" r="0" b="0"/>
          <a:stretch>
            <a:fillRect/>
          </a:stretch>
        </p:blipFill>
        <p:spPr>
          <a:xfrm flipH="false" flipV="false" rot="0">
            <a:off x="2549724" y="3075770"/>
            <a:ext cx="2972074" cy="2957214"/>
          </a:xfrm>
          <a:prstGeom prst="rect">
            <a:avLst/>
          </a:prstGeom>
        </p:spPr>
      </p:pic>
      <p:pic>
        <p:nvPicPr>
          <p:cNvPr name="Picture 5" id="5"/>
          <p:cNvPicPr>
            <a:picLocks noChangeAspect="true"/>
          </p:cNvPicPr>
          <p:nvPr/>
        </p:nvPicPr>
        <p:blipFill>
          <a:blip r:embed="rId7"/>
          <a:srcRect l="0" t="0" r="0" b="0"/>
          <a:stretch>
            <a:fillRect/>
          </a:stretch>
        </p:blipFill>
        <p:spPr>
          <a:xfrm flipH="false" flipV="false" rot="0">
            <a:off x="12603030" y="2844576"/>
            <a:ext cx="2068860" cy="3419603"/>
          </a:xfrm>
          <a:prstGeom prst="rect">
            <a:avLst/>
          </a:prstGeom>
        </p:spPr>
      </p:pic>
      <p:sp>
        <p:nvSpPr>
          <p:cNvPr name="TextBox 6" id="6"/>
          <p:cNvSpPr txBox="true"/>
          <p:nvPr/>
        </p:nvSpPr>
        <p:spPr>
          <a:xfrm rot="0">
            <a:off x="1970181" y="991562"/>
            <a:ext cx="14318861" cy="1685603"/>
          </a:xfrm>
          <a:prstGeom prst="rect">
            <a:avLst/>
          </a:prstGeom>
        </p:spPr>
        <p:txBody>
          <a:bodyPr anchor="t" rtlCol="false" tIns="0" lIns="0" bIns="0" rIns="0">
            <a:spAutoFit/>
          </a:bodyPr>
          <a:lstStyle/>
          <a:p>
            <a:pPr algn="ctr">
              <a:lnSpc>
                <a:spcPts val="13667"/>
              </a:lnSpc>
            </a:pPr>
            <a:r>
              <a:rPr lang="en-US" sz="9762">
                <a:solidFill>
                  <a:srgbClr val="FFFFFF"/>
                </a:solidFill>
                <a:latin typeface="Neue Machina UltraBold"/>
              </a:rPr>
              <a:t>Uniqueness</a:t>
            </a:r>
          </a:p>
        </p:txBody>
      </p:sp>
      <p:sp>
        <p:nvSpPr>
          <p:cNvPr name="TextBox 7" id="7"/>
          <p:cNvSpPr txBox="true"/>
          <p:nvPr/>
        </p:nvSpPr>
        <p:spPr>
          <a:xfrm rot="0">
            <a:off x="1506979" y="7404517"/>
            <a:ext cx="5426089" cy="1389963"/>
          </a:xfrm>
          <a:prstGeom prst="rect">
            <a:avLst/>
          </a:prstGeom>
        </p:spPr>
        <p:txBody>
          <a:bodyPr anchor="t" rtlCol="false" tIns="0" lIns="0" bIns="0" rIns="0">
            <a:spAutoFit/>
          </a:bodyPr>
          <a:lstStyle/>
          <a:p>
            <a:pPr algn="ctr">
              <a:lnSpc>
                <a:spcPts val="3770"/>
              </a:lnSpc>
            </a:pPr>
            <a:r>
              <a:rPr lang="en-US" sz="2692">
                <a:solidFill>
                  <a:srgbClr val="FFFFFF"/>
                </a:solidFill>
                <a:latin typeface="Montserrat"/>
              </a:rPr>
              <a:t>The data used for this project is solely "Sonnets by William Shakespeare"</a:t>
            </a:r>
          </a:p>
        </p:txBody>
      </p:sp>
      <p:sp>
        <p:nvSpPr>
          <p:cNvPr name="TextBox 8" id="8"/>
          <p:cNvSpPr txBox="true"/>
          <p:nvPr/>
        </p:nvSpPr>
        <p:spPr>
          <a:xfrm rot="0">
            <a:off x="10307534" y="7404517"/>
            <a:ext cx="6543922" cy="919717"/>
          </a:xfrm>
          <a:prstGeom prst="rect">
            <a:avLst/>
          </a:prstGeom>
        </p:spPr>
        <p:txBody>
          <a:bodyPr anchor="t" rtlCol="false" tIns="0" lIns="0" bIns="0" rIns="0">
            <a:spAutoFit/>
          </a:bodyPr>
          <a:lstStyle/>
          <a:p>
            <a:pPr algn="ctr">
              <a:lnSpc>
                <a:spcPts val="3770"/>
              </a:lnSpc>
            </a:pPr>
            <a:r>
              <a:rPr lang="en-US" sz="2692">
                <a:solidFill>
                  <a:srgbClr val="FFFFFF"/>
                </a:solidFill>
                <a:latin typeface="Montserrat"/>
              </a:rPr>
              <a:t>Use of cutting-edge technology like GAN (Generative Adversarial Network)</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640218" y="1040886"/>
            <a:ext cx="5600924" cy="560092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13759066" y="4680211"/>
            <a:ext cx="3923198" cy="3923198"/>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0584098" y="5950332"/>
            <a:ext cx="3761390" cy="3761390"/>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true" flipV="false" rot="8291601">
            <a:off x="7993210" y="6697588"/>
            <a:ext cx="1988444" cy="1542990"/>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2117807" y="1053072"/>
            <a:ext cx="5769549" cy="8646464"/>
          </a:xfrm>
          <a:prstGeom prst="rect">
            <a:avLst/>
          </a:prstGeom>
        </p:spPr>
      </p:pic>
      <p:pic>
        <p:nvPicPr>
          <p:cNvPr name="Picture 7" id="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788498" y="777965"/>
            <a:ext cx="5769549" cy="8646464"/>
          </a:xfrm>
          <a:prstGeom prst="rect">
            <a:avLst/>
          </a:prstGeom>
        </p:spPr>
      </p:pic>
      <p:pic>
        <p:nvPicPr>
          <p:cNvPr name="Picture 8" id="8"/>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1243054">
            <a:off x="3202596" y="5737948"/>
            <a:ext cx="2941353" cy="908143"/>
          </a:xfrm>
          <a:prstGeom prst="rect">
            <a:avLst/>
          </a:prstGeom>
        </p:spPr>
      </p:pic>
      <p:pic>
        <p:nvPicPr>
          <p:cNvPr name="Picture 9" id="9"/>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true" flipV="false" rot="0">
            <a:off x="16649737" y="1916646"/>
            <a:ext cx="609563" cy="1708382"/>
          </a:xfrm>
          <a:prstGeom prst="rect">
            <a:avLst/>
          </a:prstGeom>
        </p:spPr>
      </p:pic>
      <p:sp>
        <p:nvSpPr>
          <p:cNvPr name="TextBox 10" id="10"/>
          <p:cNvSpPr txBox="true"/>
          <p:nvPr/>
        </p:nvSpPr>
        <p:spPr>
          <a:xfrm rot="0">
            <a:off x="11592390" y="2040314"/>
            <a:ext cx="3696580" cy="3315970"/>
          </a:xfrm>
          <a:prstGeom prst="rect">
            <a:avLst/>
          </a:prstGeom>
        </p:spPr>
        <p:txBody>
          <a:bodyPr anchor="t" rtlCol="false" tIns="0" lIns="0" bIns="0" rIns="0">
            <a:spAutoFit/>
          </a:bodyPr>
          <a:lstStyle/>
          <a:p>
            <a:pPr algn="ctr">
              <a:lnSpc>
                <a:spcPts val="3770"/>
              </a:lnSpc>
            </a:pPr>
            <a:r>
              <a:rPr lang="en-US" sz="2900">
                <a:solidFill>
                  <a:srgbClr val="000000"/>
                </a:solidFill>
                <a:latin typeface="Montserrat"/>
              </a:rPr>
              <a:t>Marketing agencies would benifit a lot from these as it would help them generate promotional poems.</a:t>
            </a:r>
          </a:p>
        </p:txBody>
      </p:sp>
      <p:sp>
        <p:nvSpPr>
          <p:cNvPr name="TextBox 11" id="11"/>
          <p:cNvSpPr txBox="true"/>
          <p:nvPr/>
        </p:nvSpPr>
        <p:spPr>
          <a:xfrm rot="0">
            <a:off x="14254886" y="5337234"/>
            <a:ext cx="2931559" cy="2218626"/>
          </a:xfrm>
          <a:prstGeom prst="rect">
            <a:avLst/>
          </a:prstGeom>
        </p:spPr>
        <p:txBody>
          <a:bodyPr anchor="t" rtlCol="false" tIns="0" lIns="0" bIns="0" rIns="0">
            <a:spAutoFit/>
          </a:bodyPr>
          <a:lstStyle/>
          <a:p>
            <a:pPr algn="ctr">
              <a:lnSpc>
                <a:spcPts val="2996"/>
              </a:lnSpc>
            </a:pPr>
            <a:r>
              <a:rPr lang="en-US" sz="2305">
                <a:solidFill>
                  <a:srgbClr val="000000"/>
                </a:solidFill>
                <a:latin typeface="Montserrat"/>
              </a:rPr>
              <a:t>AI-generated poems can explore new ideas and concepts that humans may not have considered. </a:t>
            </a:r>
          </a:p>
        </p:txBody>
      </p:sp>
      <p:sp>
        <p:nvSpPr>
          <p:cNvPr name="TextBox 12" id="12"/>
          <p:cNvSpPr txBox="true"/>
          <p:nvPr/>
        </p:nvSpPr>
        <p:spPr>
          <a:xfrm rot="0">
            <a:off x="11255456" y="6613235"/>
            <a:ext cx="2418674" cy="2518680"/>
          </a:xfrm>
          <a:prstGeom prst="rect">
            <a:avLst/>
          </a:prstGeom>
        </p:spPr>
        <p:txBody>
          <a:bodyPr anchor="t" rtlCol="false" tIns="0" lIns="0" bIns="0" rIns="0">
            <a:spAutoFit/>
          </a:bodyPr>
          <a:lstStyle/>
          <a:p>
            <a:pPr algn="ctr">
              <a:lnSpc>
                <a:spcPts val="2507"/>
              </a:lnSpc>
            </a:pPr>
            <a:r>
              <a:rPr lang="en-US" sz="1928">
                <a:solidFill>
                  <a:srgbClr val="000000"/>
                </a:solidFill>
                <a:latin typeface="Montserrat"/>
              </a:rPr>
              <a:t>AI-generated poems can be written in a wide range of styles and formats, allowing for greater diversity in the poetry community. </a:t>
            </a:r>
          </a:p>
        </p:txBody>
      </p:sp>
      <p:sp>
        <p:nvSpPr>
          <p:cNvPr name="TextBox 13" id="13"/>
          <p:cNvSpPr txBox="true"/>
          <p:nvPr/>
        </p:nvSpPr>
        <p:spPr>
          <a:xfrm rot="0">
            <a:off x="2254538" y="2781517"/>
            <a:ext cx="4837470" cy="2981321"/>
          </a:xfrm>
          <a:prstGeom prst="rect">
            <a:avLst/>
          </a:prstGeom>
        </p:spPr>
        <p:txBody>
          <a:bodyPr anchor="t" rtlCol="false" tIns="0" lIns="0" bIns="0" rIns="0">
            <a:spAutoFit/>
          </a:bodyPr>
          <a:lstStyle/>
          <a:p>
            <a:pPr algn="ctr">
              <a:lnSpc>
                <a:spcPts val="7649"/>
              </a:lnSpc>
            </a:pPr>
            <a:r>
              <a:rPr lang="en-US" sz="8499" spc="84">
                <a:solidFill>
                  <a:srgbClr val="FFFFFF"/>
                </a:solidFill>
                <a:latin typeface="Neue Machina UltraBold"/>
              </a:rPr>
              <a:t>Impact on World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DAFhdceISys</dc:identifier>
  <dcterms:modified xsi:type="dcterms:W3CDTF">2011-08-01T06:04:30Z</dcterms:modified>
  <cp:revision>1</cp:revision>
  <dc:title>Blue Purple Futuristic Modern 3D Tech Company Business Presentation</dc:title>
</cp:coreProperties>
</file>